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9C7E0FC-EFD1-4FAB-8BC4-D75145F1EB5C}" type="datetimeFigureOut">
              <a:rPr lang="ru-RU" smtClean="0"/>
              <a:pPr>
                <a:defRPr/>
              </a:pPr>
              <a:t>08.11.2009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A571F91-763C-4B0E-96DD-988965E5F9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0469A4-A53D-4E05-BDFC-1F203291F21C}" type="datetimeFigureOut">
              <a:rPr lang="ru-RU" smtClean="0"/>
              <a:pPr>
                <a:defRPr/>
              </a:pPr>
              <a:t>08.11.2009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C760254-813F-47D7-854E-D72FEBDD94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C056481-F18F-4077-A9E1-2698BDE79702}" type="datetimeFigureOut">
              <a:rPr lang="ru-RU" smtClean="0"/>
              <a:pPr>
                <a:defRPr/>
              </a:pPr>
              <a:t>08.11.2009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941C592-BC93-45CE-8987-CADC7BAFF2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9C2CEDB-FAC0-457F-B14F-00AB8DD28F2A}" type="datetimeFigureOut">
              <a:rPr lang="ru-RU" smtClean="0"/>
              <a:pPr>
                <a:defRPr/>
              </a:pPr>
              <a:t>08.11.2009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E9A697D-05B0-447F-82A5-EB9B3E9A13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C4BCD9B-0C0C-48C8-9941-659617887A96}" type="datetimeFigureOut">
              <a:rPr lang="ru-RU" smtClean="0"/>
              <a:pPr>
                <a:defRPr/>
              </a:pPr>
              <a:t>08.11.2009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37455C8-E01E-4011-950E-529351A3A1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B4226C8-BA63-47CC-9063-108A869135D3}" type="datetimeFigureOut">
              <a:rPr lang="ru-RU" smtClean="0"/>
              <a:pPr>
                <a:defRPr/>
              </a:pPr>
              <a:t>08.11.2009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7528B25-4AFB-4D76-BED9-86CF02A4B1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1E6F64-C4E0-48FA-97DF-2EDE02A1C6A8}" type="datetimeFigureOut">
              <a:rPr lang="ru-RU" smtClean="0"/>
              <a:pPr>
                <a:defRPr/>
              </a:pPr>
              <a:t>08.11.2009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EA4DA2-A8B3-43E8-9FB7-772023CB57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3EE06B-5798-4F5B-91D3-2F1C4958B503}" type="datetimeFigureOut">
              <a:rPr lang="ru-RU" smtClean="0"/>
              <a:pPr>
                <a:defRPr/>
              </a:pPr>
              <a:t>08.11.2009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CBDB070-B6F0-4F9D-9D44-A2A9DD0E88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E0DCAEB-D64F-43BD-B3DE-9A8BD1FBDA0D}" type="datetimeFigureOut">
              <a:rPr lang="ru-RU" smtClean="0"/>
              <a:pPr>
                <a:defRPr/>
              </a:pPr>
              <a:t>08.11.2009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5562A4B-70E5-4005-BCD1-BA5F222AF4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6815651F-7FF4-4488-B7D5-CFFBB04A5287}" type="datetimeFigureOut">
              <a:rPr lang="ru-RU" smtClean="0"/>
              <a:pPr>
                <a:defRPr/>
              </a:pPr>
              <a:t>08.11.2009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BFB22E3-F9E4-4998-B3C2-7DA731738E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8E63792-8DCE-4BA2-8626-EA6E36AB6EA2}" type="datetimeFigureOut">
              <a:rPr lang="ru-RU" smtClean="0"/>
              <a:pPr>
                <a:defRPr/>
              </a:pPr>
              <a:t>08.11.2009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CE650BA-6B47-40E7-9192-71102D36D2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F29BB4C-B3AE-4724-8B36-238F7C0C11F7}" type="datetimeFigureOut">
              <a:rPr lang="ru-RU" smtClean="0"/>
              <a:pPr>
                <a:defRPr/>
              </a:pPr>
              <a:t>08.11.2009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E71B27A-44EB-4143-81DF-AB3E721D86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324803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7200" dirty="0" smtClean="0">
                <a:latin typeface="Monotype Corsiva" pitchFamily="66" charset="0"/>
              </a:rPr>
              <a:t>ПОДГОТОВКА </a:t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7200" dirty="0" smtClean="0">
                <a:latin typeface="Monotype Corsiva" pitchFamily="66" charset="0"/>
              </a:rPr>
              <a:t>К </a:t>
            </a:r>
            <a:br>
              <a:rPr lang="ru-RU" sz="7200" dirty="0" smtClean="0">
                <a:latin typeface="Monotype Corsiva" pitchFamily="66" charset="0"/>
              </a:rPr>
            </a:br>
            <a:r>
              <a:rPr lang="ru-RU" sz="7200" dirty="0" smtClean="0">
                <a:latin typeface="Monotype Corsiva" pitchFamily="66" charset="0"/>
              </a:rPr>
              <a:t>КОНТРОЛЬНОЙ РАБОТЕ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Запишите в виде процента десятичную дробь</a:t>
            </a:r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571500" y="1143000"/>
            <a:ext cx="13160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6789 =</a:t>
            </a: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571500" y="1643063"/>
            <a:ext cx="16303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421,05 =</a:t>
            </a:r>
          </a:p>
        </p:txBody>
      </p:sp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571500" y="2143125"/>
            <a:ext cx="1422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0,343 =</a:t>
            </a: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71500" y="2643188"/>
            <a:ext cx="1214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2,56 =</a:t>
            </a:r>
          </a:p>
        </p:txBody>
      </p:sp>
      <p:sp>
        <p:nvSpPr>
          <p:cNvPr id="3079" name="TextBox 7"/>
          <p:cNvSpPr txBox="1">
            <a:spLocks noChangeArrowheads="1"/>
          </p:cNvSpPr>
          <p:nvPr/>
        </p:nvSpPr>
        <p:spPr bwMode="auto">
          <a:xfrm>
            <a:off x="5072063" y="1214438"/>
            <a:ext cx="1627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73,108 =</a:t>
            </a:r>
          </a:p>
        </p:txBody>
      </p:sp>
      <p:sp>
        <p:nvSpPr>
          <p:cNvPr id="3080" name="TextBox 8"/>
          <p:cNvSpPr txBox="1">
            <a:spLocks noChangeArrowheads="1"/>
          </p:cNvSpPr>
          <p:nvPr/>
        </p:nvSpPr>
        <p:spPr bwMode="auto">
          <a:xfrm>
            <a:off x="5143500" y="1714500"/>
            <a:ext cx="1211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0,12 =</a:t>
            </a:r>
          </a:p>
        </p:txBody>
      </p:sp>
      <p:sp>
        <p:nvSpPr>
          <p:cNvPr id="3081" name="TextBox 9"/>
          <p:cNvSpPr txBox="1">
            <a:spLocks noChangeArrowheads="1"/>
          </p:cNvSpPr>
          <p:nvPr/>
        </p:nvSpPr>
        <p:spPr bwMode="auto">
          <a:xfrm>
            <a:off x="5072063" y="2214563"/>
            <a:ext cx="12112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41,3 =</a:t>
            </a:r>
          </a:p>
        </p:txBody>
      </p:sp>
      <p:sp>
        <p:nvSpPr>
          <p:cNvPr id="3082" name="TextBox 10"/>
          <p:cNvSpPr txBox="1">
            <a:spLocks noChangeArrowheads="1"/>
          </p:cNvSpPr>
          <p:nvPr/>
        </p:nvSpPr>
        <p:spPr bwMode="auto">
          <a:xfrm>
            <a:off x="5072063" y="2714625"/>
            <a:ext cx="1422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7,753 =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785938" y="1143000"/>
            <a:ext cx="17287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678900%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071688" y="1643063"/>
            <a:ext cx="15192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42105%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928813" y="2143125"/>
            <a:ext cx="1216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34,3%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14500" y="2643188"/>
            <a:ext cx="11096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256%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572250" y="1214438"/>
            <a:ext cx="1631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7410,8%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215063" y="1714500"/>
            <a:ext cx="901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12%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215063" y="2214563"/>
            <a:ext cx="1317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4130%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429375" y="2714625"/>
            <a:ext cx="14239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775,3%</a:t>
            </a:r>
          </a:p>
        </p:txBody>
      </p:sp>
      <p:sp>
        <p:nvSpPr>
          <p:cNvPr id="3091" name="TextBox 21"/>
          <p:cNvSpPr txBox="1">
            <a:spLocks noChangeArrowheads="1"/>
          </p:cNvSpPr>
          <p:nvPr/>
        </p:nvSpPr>
        <p:spPr bwMode="auto">
          <a:xfrm>
            <a:off x="428625" y="3143250"/>
            <a:ext cx="85010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Calibri" pitchFamily="34" charset="0"/>
              </a:rPr>
              <a:t>Запишите проценты в виде десятичной дроби</a:t>
            </a:r>
          </a:p>
        </p:txBody>
      </p:sp>
      <p:sp>
        <p:nvSpPr>
          <p:cNvPr id="3092" name="TextBox 22"/>
          <p:cNvSpPr txBox="1">
            <a:spLocks noChangeArrowheads="1"/>
          </p:cNvSpPr>
          <p:nvPr/>
        </p:nvSpPr>
        <p:spPr bwMode="auto">
          <a:xfrm>
            <a:off x="571500" y="4357688"/>
            <a:ext cx="11922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40% =</a:t>
            </a:r>
          </a:p>
        </p:txBody>
      </p:sp>
      <p:sp>
        <p:nvSpPr>
          <p:cNvPr id="3093" name="TextBox 23"/>
          <p:cNvSpPr txBox="1">
            <a:spLocks noChangeArrowheads="1"/>
          </p:cNvSpPr>
          <p:nvPr/>
        </p:nvSpPr>
        <p:spPr bwMode="auto">
          <a:xfrm>
            <a:off x="571500" y="4786313"/>
            <a:ext cx="1609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2412% =</a:t>
            </a:r>
          </a:p>
        </p:txBody>
      </p:sp>
      <p:sp>
        <p:nvSpPr>
          <p:cNvPr id="3094" name="TextBox 24"/>
          <p:cNvSpPr txBox="1">
            <a:spLocks noChangeArrowheads="1"/>
          </p:cNvSpPr>
          <p:nvPr/>
        </p:nvSpPr>
        <p:spPr bwMode="auto">
          <a:xfrm>
            <a:off x="571500" y="5286375"/>
            <a:ext cx="14017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176% =</a:t>
            </a:r>
          </a:p>
        </p:txBody>
      </p:sp>
      <p:sp>
        <p:nvSpPr>
          <p:cNvPr id="3095" name="TextBox 25"/>
          <p:cNvSpPr txBox="1">
            <a:spLocks noChangeArrowheads="1"/>
          </p:cNvSpPr>
          <p:nvPr/>
        </p:nvSpPr>
        <p:spPr bwMode="auto">
          <a:xfrm>
            <a:off x="571500" y="5786438"/>
            <a:ext cx="17129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492,8% =</a:t>
            </a:r>
          </a:p>
        </p:txBody>
      </p:sp>
      <p:sp>
        <p:nvSpPr>
          <p:cNvPr id="3096" name="TextBox 26"/>
          <p:cNvSpPr txBox="1">
            <a:spLocks noChangeArrowheads="1"/>
          </p:cNvSpPr>
          <p:nvPr/>
        </p:nvSpPr>
        <p:spPr bwMode="auto">
          <a:xfrm>
            <a:off x="5143500" y="4357688"/>
            <a:ext cx="11922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87% =</a:t>
            </a:r>
          </a:p>
        </p:txBody>
      </p:sp>
      <p:sp>
        <p:nvSpPr>
          <p:cNvPr id="3097" name="TextBox 27"/>
          <p:cNvSpPr txBox="1">
            <a:spLocks noChangeArrowheads="1"/>
          </p:cNvSpPr>
          <p:nvPr/>
        </p:nvSpPr>
        <p:spPr bwMode="auto">
          <a:xfrm>
            <a:off x="5143500" y="4857750"/>
            <a:ext cx="15033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0,01% =</a:t>
            </a:r>
          </a:p>
        </p:txBody>
      </p:sp>
      <p:sp>
        <p:nvSpPr>
          <p:cNvPr id="3098" name="TextBox 28"/>
          <p:cNvSpPr txBox="1">
            <a:spLocks noChangeArrowheads="1"/>
          </p:cNvSpPr>
          <p:nvPr/>
        </p:nvSpPr>
        <p:spPr bwMode="auto">
          <a:xfrm>
            <a:off x="5143500" y="5357813"/>
            <a:ext cx="17129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1,243% =</a:t>
            </a:r>
          </a:p>
        </p:txBody>
      </p:sp>
      <p:sp>
        <p:nvSpPr>
          <p:cNvPr id="3099" name="TextBox 29"/>
          <p:cNvSpPr txBox="1">
            <a:spLocks noChangeArrowheads="1"/>
          </p:cNvSpPr>
          <p:nvPr/>
        </p:nvSpPr>
        <p:spPr bwMode="auto">
          <a:xfrm>
            <a:off x="5143500" y="5857875"/>
            <a:ext cx="129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7,7% =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714500" y="4357688"/>
            <a:ext cx="706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0,4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071688" y="4786313"/>
            <a:ext cx="1123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24,12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928813" y="5286375"/>
            <a:ext cx="9159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1,76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143125" y="5786438"/>
            <a:ext cx="1123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4,928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6286500" y="4357688"/>
            <a:ext cx="9159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0,87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572250" y="4857750"/>
            <a:ext cx="13287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0,0001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786563" y="5357813"/>
            <a:ext cx="1541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0,01243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429375" y="5857875"/>
            <a:ext cx="1123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0,077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071546"/>
            <a:ext cx="8715436" cy="50167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Чтобы обратить       десятичную дробь в проценты, надо ее умножить на 100.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Чтобы перевести проценты в десятичную дробь, надо разделить число процентов на 100  </a:t>
            </a:r>
          </a:p>
        </p:txBody>
      </p:sp>
      <p:pic>
        <p:nvPicPr>
          <p:cNvPr id="4099" name="Рисунок 2" descr="51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25"/>
            <a:ext cx="1589088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Вычислить</a:t>
            </a: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428625" y="1214438"/>
            <a:ext cx="5402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( 3,1 * 5,3 – 14,39 ) : 1,7 + 0,8 =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85875" y="1643063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1) 3,1 * 5,3 = 16,43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85875" y="2000250"/>
            <a:ext cx="3524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2) 16,43 – 14,39 = 2,04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285875" y="2357438"/>
            <a:ext cx="2709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3) 2,04 : 1,7 = 1,2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285875" y="2714625"/>
            <a:ext cx="2346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4) 1,2 + 0,8 = 2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715000" y="1214438"/>
            <a:ext cx="393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5129" name="TextBox 9"/>
          <p:cNvSpPr txBox="1">
            <a:spLocks noChangeArrowheads="1"/>
          </p:cNvSpPr>
          <p:nvPr/>
        </p:nvSpPr>
        <p:spPr bwMode="auto">
          <a:xfrm>
            <a:off x="428625" y="3571875"/>
            <a:ext cx="54276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( 21,98 – 4,2 * 4,6 ) : 1,9 + 0,6 =</a:t>
            </a:r>
          </a:p>
        </p:txBody>
      </p:sp>
      <p:sp>
        <p:nvSpPr>
          <p:cNvPr id="4106" name="TextBox 10"/>
          <p:cNvSpPr txBox="1">
            <a:spLocks noChangeArrowheads="1"/>
          </p:cNvSpPr>
          <p:nvPr/>
        </p:nvSpPr>
        <p:spPr bwMode="auto">
          <a:xfrm>
            <a:off x="1214438" y="4000500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1) 4,2 * 4,6 = 19,32</a:t>
            </a:r>
          </a:p>
        </p:txBody>
      </p:sp>
      <p:sp>
        <p:nvSpPr>
          <p:cNvPr id="4107" name="TextBox 11"/>
          <p:cNvSpPr txBox="1">
            <a:spLocks noChangeArrowheads="1"/>
          </p:cNvSpPr>
          <p:nvPr/>
        </p:nvSpPr>
        <p:spPr bwMode="auto">
          <a:xfrm>
            <a:off x="1187450" y="4365625"/>
            <a:ext cx="35036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2) 21,98 – 19,32 = 2,66</a:t>
            </a:r>
          </a:p>
        </p:txBody>
      </p:sp>
      <p:sp>
        <p:nvSpPr>
          <p:cNvPr id="4108" name="TextBox 12"/>
          <p:cNvSpPr txBox="1">
            <a:spLocks noChangeArrowheads="1"/>
          </p:cNvSpPr>
          <p:nvPr/>
        </p:nvSpPr>
        <p:spPr bwMode="auto">
          <a:xfrm>
            <a:off x="1214438" y="4714875"/>
            <a:ext cx="27098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3) 2,66 : 1,9 = 1,4</a:t>
            </a:r>
          </a:p>
        </p:txBody>
      </p:sp>
      <p:sp>
        <p:nvSpPr>
          <p:cNvPr id="4109" name="TextBox 13"/>
          <p:cNvSpPr txBox="1">
            <a:spLocks noChangeArrowheads="1"/>
          </p:cNvSpPr>
          <p:nvPr/>
        </p:nvSpPr>
        <p:spPr bwMode="auto">
          <a:xfrm>
            <a:off x="1187450" y="5084763"/>
            <a:ext cx="2325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4) 1,4 + 0,6 = 2</a:t>
            </a:r>
          </a:p>
        </p:txBody>
      </p:sp>
      <p:sp>
        <p:nvSpPr>
          <p:cNvPr id="4110" name="TextBox 14"/>
          <p:cNvSpPr txBox="1">
            <a:spLocks noChangeArrowheads="1"/>
          </p:cNvSpPr>
          <p:nvPr/>
        </p:nvSpPr>
        <p:spPr bwMode="auto">
          <a:xfrm>
            <a:off x="5786438" y="3571875"/>
            <a:ext cx="393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Calibri" pitchFamily="34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4106" grpId="0"/>
      <p:bldP spid="41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Решить уравнение</a:t>
            </a: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2500313" y="1428750"/>
            <a:ext cx="4016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3,3у – 3,15 – 0,8у = 2,1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86063" y="2071688"/>
            <a:ext cx="2936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2,5у – 3,15 = 2,1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43250" y="2714625"/>
            <a:ext cx="2008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2,5у = 5,25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71813" y="3429000"/>
            <a:ext cx="23352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У = 5,25 : 2,5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429000" y="4071938"/>
            <a:ext cx="1311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У = 2,1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285750" y="214313"/>
            <a:ext cx="86439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Мама  получила заработную плату в размере 7500 рублей. Через три недели у нее осталось 27% от имевшихся денег. Сколько было истрачено денег за 3 недели? 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857375" y="3857625"/>
            <a:ext cx="50165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2800" b="1">
                <a:latin typeface="Calibri" pitchFamily="34" charset="0"/>
              </a:rPr>
              <a:t>100 – 27 = 73% - истрачено</a:t>
            </a:r>
          </a:p>
          <a:p>
            <a:pPr marL="342900" indent="-342900">
              <a:buFontTx/>
              <a:buAutoNum type="arabicParenR"/>
            </a:pPr>
            <a:r>
              <a:rPr lang="ru-RU" sz="2800" b="1">
                <a:latin typeface="Calibri" pitchFamily="34" charset="0"/>
              </a:rPr>
              <a:t> 7500 – 100%</a:t>
            </a:r>
          </a:p>
          <a:p>
            <a:pPr marL="342900" indent="-342900"/>
            <a:r>
              <a:rPr lang="ru-RU" sz="2800" b="1">
                <a:latin typeface="Calibri" pitchFamily="34" charset="0"/>
              </a:rPr>
              <a:t>	     ?    - 73%</a:t>
            </a:r>
          </a:p>
          <a:p>
            <a:pPr marL="342900" indent="-342900"/>
            <a:r>
              <a:rPr lang="ru-RU" sz="2800" b="1">
                <a:latin typeface="Calibri" pitchFamily="34" charset="0"/>
              </a:rPr>
              <a:t>	7500 : 100 = 75 (р) -1%</a:t>
            </a:r>
          </a:p>
          <a:p>
            <a:pPr marL="342900" indent="-342900"/>
            <a:r>
              <a:rPr lang="ru-RU" sz="2800" b="1">
                <a:latin typeface="Calibri" pitchFamily="34" charset="0"/>
              </a:rPr>
              <a:t>	75 * 73 = 5475 (р) - истрачено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75" y="2000250"/>
            <a:ext cx="39687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Получено – 7500 рублей</a:t>
            </a:r>
          </a:p>
          <a:p>
            <a:r>
              <a:rPr lang="ru-RU" sz="2800" b="1">
                <a:latin typeface="Calibri" pitchFamily="34" charset="0"/>
              </a:rPr>
              <a:t>Израсходовано - ?</a:t>
            </a:r>
          </a:p>
          <a:p>
            <a:r>
              <a:rPr lang="ru-RU" sz="2800" b="1">
                <a:latin typeface="Calibri" pitchFamily="34" charset="0"/>
              </a:rPr>
              <a:t>Осталось – 27%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285750" y="357188"/>
            <a:ext cx="866616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В коробке были карандаши. Сначала из коробки взяли 50% карандашей, а затем 40% оставшихся. После этого в коробке осталось 3 карандаша. Сколько карандашей было в коробке?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7188" y="2643188"/>
            <a:ext cx="207962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Было -? </a:t>
            </a:r>
          </a:p>
          <a:p>
            <a:r>
              <a:rPr lang="ru-RU" sz="2800" b="1">
                <a:latin typeface="Calibri" pitchFamily="34" charset="0"/>
              </a:rPr>
              <a:t>Взяли – 50%</a:t>
            </a:r>
          </a:p>
          <a:p>
            <a:r>
              <a:rPr lang="ru-RU" sz="2800" b="1">
                <a:latin typeface="Calibri" pitchFamily="34" charset="0"/>
              </a:rPr>
              <a:t>Осталось</a:t>
            </a:r>
          </a:p>
          <a:p>
            <a:r>
              <a:rPr lang="ru-RU" sz="2800" b="1">
                <a:latin typeface="Calibri" pitchFamily="34" charset="0"/>
              </a:rPr>
              <a:t>Взяли 40%</a:t>
            </a:r>
          </a:p>
          <a:p>
            <a:r>
              <a:rPr lang="ru-RU" sz="2800" b="1">
                <a:latin typeface="Calibri" pitchFamily="34" charset="0"/>
              </a:rPr>
              <a:t>Осталось -?</a:t>
            </a:r>
            <a:endParaRPr lang="en-US" sz="2800" b="1">
              <a:latin typeface="Calibri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500313" y="3429000"/>
            <a:ext cx="642937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2927350" y="3214688"/>
            <a:ext cx="430213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1857375" y="3000375"/>
            <a:ext cx="1285875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43125" y="4214813"/>
            <a:ext cx="1000125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2927351" y="4000500"/>
            <a:ext cx="430212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>
            <a:off x="2000250" y="3786188"/>
            <a:ext cx="114300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643313" y="2286000"/>
            <a:ext cx="51435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1) 100 – 40 = 60%остаток после первого раза</a:t>
            </a:r>
          </a:p>
          <a:p>
            <a:r>
              <a:rPr lang="ru-RU" sz="2800" b="1">
                <a:latin typeface="Calibri" pitchFamily="34" charset="0"/>
              </a:rPr>
              <a:t>2) 60% - 3к</a:t>
            </a:r>
          </a:p>
          <a:p>
            <a:r>
              <a:rPr lang="ru-RU" sz="2800" b="1">
                <a:latin typeface="Calibri" pitchFamily="34" charset="0"/>
              </a:rPr>
              <a:t>     100% - ?</a:t>
            </a:r>
          </a:p>
          <a:p>
            <a:r>
              <a:rPr lang="ru-RU" sz="2800" b="1">
                <a:latin typeface="Calibri" pitchFamily="34" charset="0"/>
              </a:rPr>
              <a:t>	3 : 60 = 0,05 (к) – 1%</a:t>
            </a:r>
          </a:p>
          <a:p>
            <a:r>
              <a:rPr lang="ru-RU" sz="2800" b="1">
                <a:latin typeface="Calibri" pitchFamily="34" charset="0"/>
              </a:rPr>
              <a:t>	0,05 * 100 = 5 (к) – 100%</a:t>
            </a:r>
          </a:p>
          <a:p>
            <a:r>
              <a:rPr lang="ru-RU" sz="2800" b="1">
                <a:latin typeface="Calibri" pitchFamily="34" charset="0"/>
              </a:rPr>
              <a:t>3) 100 – 50 = 50% - осталось</a:t>
            </a:r>
          </a:p>
          <a:p>
            <a:r>
              <a:rPr lang="ru-RU" sz="2800" b="1">
                <a:latin typeface="Calibri" pitchFamily="34" charset="0"/>
              </a:rPr>
              <a:t>4) 50% - 5к</a:t>
            </a:r>
          </a:p>
          <a:p>
            <a:r>
              <a:rPr lang="ru-RU" sz="2800" b="1">
                <a:latin typeface="Calibri" pitchFamily="34" charset="0"/>
              </a:rPr>
              <a:t>     100% - ?</a:t>
            </a:r>
          </a:p>
          <a:p>
            <a:r>
              <a:rPr lang="ru-RU" sz="2800" b="1">
                <a:latin typeface="Calibri" pitchFamily="34" charset="0"/>
              </a:rPr>
              <a:t>5 * 2 = 10 (К) – было в коробке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121</TotalTime>
  <Words>330</Words>
  <Application>Microsoft Office PowerPoint</Application>
  <PresentationFormat>Экран (4:3)</PresentationFormat>
  <Paragraphs>80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ПОДГОТОВКА  К  КОНТРОЛЬНОЙ РАБОТЕ</vt:lpstr>
      <vt:lpstr>Запишите в виде процента десятичную дробь</vt:lpstr>
      <vt:lpstr>Слайд 3</vt:lpstr>
      <vt:lpstr>Вычислить</vt:lpstr>
      <vt:lpstr>Решить уравнение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 К  КОНТРОЛЬНОЙ РАБОТЕ</dc:title>
  <dc:creator>Inc13</dc:creator>
  <cp:lastModifiedBy>1</cp:lastModifiedBy>
  <cp:revision>11</cp:revision>
  <dcterms:created xsi:type="dcterms:W3CDTF">2009-04-22T10:47:44Z</dcterms:created>
  <dcterms:modified xsi:type="dcterms:W3CDTF">2009-11-08T07:12:57Z</dcterms:modified>
</cp:coreProperties>
</file>